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7"/>
  </p:notesMasterIdLst>
  <p:sldIdLst>
    <p:sldId id="257" r:id="rId2"/>
    <p:sldId id="258" r:id="rId3"/>
    <p:sldId id="262" r:id="rId4"/>
    <p:sldId id="260" r:id="rId5"/>
    <p:sldId id="274" r:id="rId6"/>
    <p:sldId id="275" r:id="rId7"/>
    <p:sldId id="276" r:id="rId8"/>
    <p:sldId id="263" r:id="rId9"/>
    <p:sldId id="261" r:id="rId10"/>
    <p:sldId id="273" r:id="rId11"/>
    <p:sldId id="277" r:id="rId12"/>
    <p:sldId id="279" r:id="rId13"/>
    <p:sldId id="270" r:id="rId14"/>
    <p:sldId id="278" r:id="rId15"/>
    <p:sldId id="269" r:id="rId16"/>
    <p:sldId id="284" r:id="rId17"/>
    <p:sldId id="286" r:id="rId18"/>
    <p:sldId id="282" r:id="rId19"/>
    <p:sldId id="287" r:id="rId20"/>
    <p:sldId id="283" r:id="rId21"/>
    <p:sldId id="264" r:id="rId22"/>
    <p:sldId id="265" r:id="rId23"/>
    <p:sldId id="266" r:id="rId24"/>
    <p:sldId id="267" r:id="rId25"/>
    <p:sldId id="288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70365"/>
  </p:normalViewPr>
  <p:slideViewPr>
    <p:cSldViewPr snapToGrid="0" snapToObjects="1">
      <p:cViewPr varScale="1">
        <p:scale>
          <a:sx n="85" d="100"/>
          <a:sy n="85" d="100"/>
        </p:scale>
        <p:origin x="1360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EBB2A-DF57-B94F-8652-510A4BC9C5D7}" type="datetimeFigureOut">
              <a:rPr lang="de-DE" smtClean="0"/>
              <a:t>22.04.19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1CE1-B26F-F442-B90A-8618670C66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22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sb.stanford.edu/" TargetMode="External"/><Relationship Id="rId3" Type="http://schemas.openxmlformats.org/officeDocument/2006/relationships/hyperlink" Target="http://osr.cs.fau.de/" TargetMode="External"/><Relationship Id="rId7" Type="http://schemas.openxmlformats.org/officeDocument/2006/relationships/hyperlink" Target="http://www.ethz.ch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irkriehle.com/computer-science/research/2001/oopsla-2001.html" TargetMode="External"/><Relationship Id="rId11" Type="http://schemas.openxmlformats.org/officeDocument/2006/relationships/hyperlink" Target="http://twitter.com/dirkriehle" TargetMode="External"/><Relationship Id="rId5" Type="http://schemas.openxmlformats.org/officeDocument/2006/relationships/hyperlink" Target="http://www.opensym.org/" TargetMode="External"/><Relationship Id="rId10" Type="http://schemas.openxmlformats.org/officeDocument/2006/relationships/hyperlink" Target="http://dirkriehle.com/" TargetMode="External"/><Relationship Id="rId4" Type="http://schemas.openxmlformats.org/officeDocument/2006/relationships/hyperlink" Target="http://www.fau.de/" TargetMode="External"/><Relationship Id="rId9" Type="http://schemas.openxmlformats.org/officeDocument/2006/relationships/hyperlink" Target="mailto:dirk@riehle.or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1CE1-B26F-F442-B90A-8618670C66A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00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Frage: Was ist denn der Unterschied zwischen Open Source und Freier Software?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1CE1-B26F-F442-B90A-8618670C66A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09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MBA: Master </a:t>
            </a:r>
            <a:r>
              <a:rPr lang="de-DE" dirty="0" err="1"/>
              <a:t>of</a:t>
            </a:r>
            <a:r>
              <a:rPr lang="de-DE" dirty="0"/>
              <a:t> Business Administration; Management-Studium, das alle wesentlichen Managementfunktionen abdecken soll</a:t>
            </a:r>
          </a:p>
          <a:p>
            <a:endParaRPr lang="de-DE" dirty="0"/>
          </a:p>
          <a:p>
            <a:r>
              <a:rPr lang="de-DE" dirty="0"/>
              <a:t>Von seinem Blog:</a:t>
            </a:r>
          </a:p>
          <a:p>
            <a:endParaRPr lang="de-DE" dirty="0"/>
          </a:p>
          <a:p>
            <a:r>
              <a:rPr lang="de-DE" dirty="0"/>
              <a:t>„Prof. Dr. Dirk </a:t>
            </a:r>
            <a:r>
              <a:rPr lang="de-DE" dirty="0" err="1"/>
              <a:t>Riehle</a:t>
            </a:r>
            <a:r>
              <a:rPr lang="de-DE" dirty="0"/>
              <a:t>, M.B.A., ist der </a:t>
            </a:r>
            <a:r>
              <a:rPr lang="de-DE" dirty="0">
                <a:hlinkClick r:id="rId3"/>
              </a:rPr>
              <a:t>Professor für Open-Source-Software</a:t>
            </a:r>
            <a:r>
              <a:rPr lang="de-DE" dirty="0"/>
              <a:t> an der </a:t>
            </a:r>
            <a:r>
              <a:rPr lang="de-DE" dirty="0">
                <a:hlinkClick r:id="rId4"/>
              </a:rPr>
              <a:t>Friedrich-Alexander-Universität Erlangen-Nürnberg</a:t>
            </a:r>
            <a:r>
              <a:rPr lang="de-DE" dirty="0"/>
              <a:t>. Vor der Ernennung zum Professor leitete </a:t>
            </a:r>
            <a:r>
              <a:rPr lang="de-DE" dirty="0" err="1"/>
              <a:t>Riehle</a:t>
            </a:r>
            <a:r>
              <a:rPr lang="de-DE" dirty="0"/>
              <a:t> die Open-Source-Forschungsgruppe des SAP Labs, LLC, in </a:t>
            </a:r>
            <a:r>
              <a:rPr lang="de-DE" dirty="0" err="1"/>
              <a:t>Palo</a:t>
            </a:r>
            <a:r>
              <a:rPr lang="de-DE" dirty="0"/>
              <a:t> Alto, Kalifornien (Silicon Valley). </a:t>
            </a:r>
            <a:r>
              <a:rPr lang="de-DE" dirty="0" err="1"/>
              <a:t>Riehle</a:t>
            </a:r>
            <a:r>
              <a:rPr lang="de-DE" dirty="0"/>
              <a:t> ist der Gründer des </a:t>
            </a:r>
            <a:r>
              <a:rPr lang="de-DE" dirty="0">
                <a:hlinkClick r:id="rId5"/>
              </a:rPr>
              <a:t>Open Symposiums</a:t>
            </a:r>
            <a:r>
              <a:rPr lang="de-DE" dirty="0"/>
              <a:t> (</a:t>
            </a:r>
            <a:r>
              <a:rPr lang="de-DE" dirty="0" err="1"/>
              <a:t>OpenSym</a:t>
            </a:r>
            <a:r>
              <a:rPr lang="de-DE" dirty="0"/>
              <a:t>, zuvor </a:t>
            </a:r>
            <a:r>
              <a:rPr lang="de-DE" dirty="0" err="1"/>
              <a:t>WikiSym</a:t>
            </a:r>
            <a:r>
              <a:rPr lang="de-DE" dirty="0"/>
              <a:t>). Er war der Chef-Architekt </a:t>
            </a:r>
            <a:r>
              <a:rPr lang="de-DE" dirty="0">
                <a:hlinkClick r:id="rId6"/>
              </a:rPr>
              <a:t>der ersten virtuellen Maschine für UML</a:t>
            </a:r>
            <a:r>
              <a:rPr lang="de-DE" dirty="0"/>
              <a:t>. Seine Interessen sind die Open-Source- und Inner-Source-Softwareentwicklung sowie agile Methoden der Softwareentwicklung und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Delivery</a:t>
            </a:r>
            <a:r>
              <a:rPr lang="de-DE" dirty="0"/>
              <a:t>. Prof. </a:t>
            </a:r>
            <a:r>
              <a:rPr lang="de-DE" dirty="0" err="1"/>
              <a:t>Riehle</a:t>
            </a:r>
            <a:r>
              <a:rPr lang="de-DE" dirty="0"/>
              <a:t> erwarb einen Doktortitel der Informatik an der </a:t>
            </a:r>
            <a:r>
              <a:rPr lang="de-DE" dirty="0">
                <a:hlinkClick r:id="rId7"/>
              </a:rPr>
              <a:t>ETH Zürich</a:t>
            </a:r>
            <a:r>
              <a:rPr lang="de-DE" dirty="0"/>
              <a:t> und einen M.B.A. an der </a:t>
            </a:r>
            <a:r>
              <a:rPr lang="de-DE" dirty="0">
                <a:hlinkClick r:id="rId8"/>
              </a:rPr>
              <a:t>Stanford Graduate School of Business</a:t>
            </a:r>
            <a:r>
              <a:rPr lang="de-DE" dirty="0"/>
              <a:t>. Er freut sich über Email an </a:t>
            </a:r>
            <a:r>
              <a:rPr lang="de-DE" dirty="0">
                <a:hlinkClick r:id="rId9"/>
              </a:rPr>
              <a:t>dirk@riehle.org</a:t>
            </a:r>
            <a:r>
              <a:rPr lang="de-DE" dirty="0"/>
              <a:t> und betreibt ein Blog auf </a:t>
            </a:r>
            <a:r>
              <a:rPr lang="de-DE" dirty="0">
                <a:hlinkClick r:id="rId10"/>
              </a:rPr>
              <a:t>http://dirkriehle.com</a:t>
            </a:r>
            <a:r>
              <a:rPr lang="de-DE" dirty="0"/>
              <a:t> sowie ein Mikroblog als </a:t>
            </a:r>
            <a:r>
              <a:rPr lang="de-DE" dirty="0">
                <a:hlinkClick r:id="rId11"/>
              </a:rPr>
              <a:t>@dirkriehle</a:t>
            </a:r>
            <a:r>
              <a:rPr lang="de-DE" dirty="0"/>
              <a:t>. 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1CE1-B26F-F442-B90A-8618670C66A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8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OpenSym</a:t>
            </a:r>
            <a:r>
              <a:rPr lang="de-DE" dirty="0"/>
              <a:t>:</a:t>
            </a:r>
            <a:r>
              <a:rPr lang="de-DE" baseline="0" dirty="0"/>
              <a:t> Konferenz über Erforschung von offener Kollaboration in Wikis und FLOSS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1CE1-B26F-F442-B90A-8618670C66A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24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Heartbleed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1CE1-B26F-F442-B90A-8618670C66A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47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B155-1328-094A-A917-7990608048D8}" type="datetime1">
              <a:rPr lang="de-DE" smtClean="0"/>
              <a:t>22.04.19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1F7D-F55F-7C4F-8746-B64AA9183766}" type="datetime1">
              <a:rPr lang="de-DE" smtClean="0"/>
              <a:t>22.04.19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A01E-4A9D-E349-920C-BD13C67B6490}" type="datetime1">
              <a:rPr lang="de-DE" smtClean="0"/>
              <a:t>22.04.19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F0E9-5FB6-8F4C-9241-CB37F1E13BB4}" type="datetime1">
              <a:rPr lang="de-DE" smtClean="0"/>
              <a:t>22.04.19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DF2-2FBB-EA48-A48A-337F49A2AE09}" type="datetime1">
              <a:rPr lang="de-DE" smtClean="0"/>
              <a:t>22.04.19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000-EC06-D047-B211-D7D04C4E29E2}" type="datetime1">
              <a:rPr lang="de-DE" smtClean="0"/>
              <a:t>22.04.19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6F79-FDA9-CD4D-8D43-FE7E73842FD1}" type="datetime1">
              <a:rPr lang="de-DE" smtClean="0"/>
              <a:t>22.04.19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A52-BE39-1344-9439-57E34A781F83}" type="datetime1">
              <a:rPr lang="de-DE" smtClean="0"/>
              <a:t>22.04.19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DBD6-C8A6-9F41-B263-1A2D748174AB}" type="datetime1">
              <a:rPr lang="de-DE" smtClean="0"/>
              <a:t>22.04.19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6221-1F27-6644-994A-16D814A32AE3}" type="datetime1">
              <a:rPr lang="de-DE" smtClean="0"/>
              <a:t>22.04.19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AFC4-E17E-EA4A-A3D9-93D576B5BE61}" type="datetime1">
              <a:rPr lang="de-DE" smtClean="0"/>
              <a:t>22.04.19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F130-1724-C94D-85DD-926105C23586}" type="datetime1">
              <a:rPr lang="de-DE" smtClean="0"/>
              <a:t>22.04.19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2688-A501-0144-829A-C7C201CF41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541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youtu.be/lrcdhzr2qnk?t=3m23s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dirkriehle.com/wp-content/uploads/2009/05/riehle-256x256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.org/)" TargetMode="External"/><Relationship Id="rId2" Type="http://schemas.openxmlformats.org/officeDocument/2006/relationships/hyperlink" Target="https://www.inf.fu-berlin.de/inst/ag-se/teaching/V-SWT2-2017/21_opensource.pd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ackducksoftware.com/top-open-source-licenses" TargetMode="External"/><Relationship Id="rId5" Type="http://schemas.openxmlformats.org/officeDocument/2006/relationships/hyperlink" Target="https://choosealicense.com/)" TargetMode="External"/><Relationship Id="rId4" Type="http://schemas.openxmlformats.org/officeDocument/2006/relationships/hyperlink" Target="https://www.fsf.org/)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net.com/article/microsoft-the-open-source-company/" TargetMode="External"/><Relationship Id="rId2" Type="http://schemas.openxmlformats.org/officeDocument/2006/relationships/hyperlink" Target="http://dirkrieh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kcd.com/1354/" TargetMode="External"/><Relationship Id="rId5" Type="http://schemas.openxmlformats.org/officeDocument/2006/relationships/hyperlink" Target="http://www.swissict.ch/fileadmin/customer/Publikationen/OSS-Studie2015.pdf" TargetMode="External"/><Relationship Id="rId4" Type="http://schemas.openxmlformats.org/officeDocument/2006/relationships/hyperlink" Target="http://osb-alliance.d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ise.de/newsticker/meldung/ueber-die-Haelfte-der-deutschen-Unternehmen-nutzt-Open-Source-141250.html?open=mrw_channel" TargetMode="External"/><Relationship Id="rId2" Type="http://schemas.openxmlformats.org/officeDocument/2006/relationships/hyperlink" Target="https://www.gnu.org/licenses/license-list.html#NonFreeSoftwareLicen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bit.de/de/news-trends/news/100-prozent-der-dax-30-unternehmen-nutzen-open-source-software-140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bit.de/de/news-trends/news/100-prozent-der-dax-30-unternehmen-nutzen-open-source-software-1408" TargetMode="External"/><Relationship Id="rId2" Type="http://schemas.openxmlformats.org/officeDocument/2006/relationships/hyperlink" Target="https://www.heise.de/newsticker/meldung/ueber-die-Haelfte-der-deutschen-Unternehmen-nutzt-Open-Source-141250.html?open=mrw_chann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ise.de/ix/meldung/Studie-Mehrheit-der-Unternehmen-aus-der-IT-Branche-vertraut-auf-Open-Source-3218197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enter-insider.de/warum-kleine-firmen-wenig-open-source-einsetzen-a-554055/" TargetMode="External"/><Relationship Id="rId2" Type="http://schemas.openxmlformats.org/officeDocument/2006/relationships/hyperlink" Target="https://www.heise.de/ix/meldung/Studie-Mehrheit-der-Unternehmen-aus-der-IT-Branche-vertraut-auf-Open-Source-3218197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source.org/osd-annotated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u.org/bulletins/bull1.tx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524000" y="2554965"/>
            <a:ext cx="9144000" cy="1748070"/>
          </a:xfrm>
        </p:spPr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Wie hilft Open Source der</a:t>
            </a:r>
            <a:br>
              <a:rPr lang="de-DE" dirty="0">
                <a:latin typeface="Roboto Light" charset="0"/>
                <a:ea typeface="Roboto Light" charset="0"/>
                <a:cs typeface="Roboto Light" charset="0"/>
              </a:rPr>
            </a:b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deutschen Wirtschaft?</a:t>
            </a:r>
          </a:p>
        </p:txBody>
      </p:sp>
    </p:spTree>
    <p:extLst>
      <p:ext uri="{BB962C8B-B14F-4D97-AF65-F5344CB8AC3E}">
        <p14:creationId xmlns:p14="http://schemas.microsoft.com/office/powerpoint/2010/main" val="54936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Vier Freiheiten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0.   Die Freiheit, das Programm auszuführen wie man möchte, für jeden</a:t>
            </a:r>
          </a:p>
          <a:p>
            <a:pPr marL="0" indent="0">
              <a:buNone/>
            </a:pP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     Zweck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Die Freiheit, die Funktionsweise des Programms zu untersuchen und eigenen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Datenverarbeitungbedürfnissen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anzupassen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Die Freiheit, das Programm zu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redistribuieren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und damit seinen Mitmenschen zu helfen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Die Freiheit, das Programm zu verbessern und diese Verbesserungen der Öffentlichkeit freizugeben, damit die gesamte Gesellschaft davon profitiert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8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11</a:t>
            </a:fld>
            <a:endParaRPr lang="de-DE"/>
          </a:p>
        </p:txBody>
      </p:sp>
      <p:pic>
        <p:nvPicPr>
          <p:cNvPr id="5" name="curiosit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1714500"/>
            <a:ext cx="6099200" cy="34308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161368" y="5710019"/>
            <a:ext cx="3869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6"/>
              </a:rPr>
              <a:t>https://youtu.be/lrcdhzr2qnk?t=3m23s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6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00344"/>
            <a:ext cx="10515600" cy="4057311"/>
          </a:xfrm>
        </p:spPr>
        <p:txBody>
          <a:bodyPr>
            <a:normAutofit/>
          </a:bodyPr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Open Source ist eher aus praktischer (Entwickler)Sicht entstanden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Manche Open Source Lizenzen werden von der FSF nicht akzeptiert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Beispielsweise NASA Open Source Agreement und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Oculus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Rift SDK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License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Dennoch: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Beide Begriffe werden meist synonym verwendet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Begriffe wie FOSS und FLOSS drücken die Gemeinsamkeiten aus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98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4104009" cy="645886"/>
          </a:xfrm>
        </p:spPr>
        <p:txBody>
          <a:bodyPr>
            <a:noAutofit/>
          </a:bodyPr>
          <a:lstStyle/>
          <a:p>
            <a:r>
              <a:rPr lang="de-DE" sz="3600" dirty="0">
                <a:latin typeface="Roboto Light" charset="0"/>
                <a:ea typeface="Roboto Light" charset="0"/>
                <a:cs typeface="Roboto Light" charset="0"/>
              </a:rPr>
              <a:t>Prof. Dr. Dirk </a:t>
            </a:r>
            <a:r>
              <a:rPr lang="de-DE" sz="3600" dirty="0" err="1">
                <a:latin typeface="Roboto Light" charset="0"/>
                <a:ea typeface="Roboto Light" charset="0"/>
                <a:cs typeface="Roboto Light" charset="0"/>
              </a:rPr>
              <a:t>Riehle</a:t>
            </a:r>
            <a:endParaRPr lang="de-DE" sz="36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1600" y="2063863"/>
            <a:ext cx="6172200" cy="3294289"/>
          </a:xfrm>
        </p:spPr>
        <p:txBody>
          <a:bodyPr/>
          <a:lstStyle/>
          <a:p>
            <a:r>
              <a:rPr lang="de-DE" sz="2800" dirty="0">
                <a:latin typeface="Roboto Light" charset="0"/>
                <a:ea typeface="Roboto Light" charset="0"/>
                <a:cs typeface="Roboto Light" charset="0"/>
              </a:rPr>
              <a:t>Professor für Open Source Software an der Friedrich-Alexander Universität Erlangen-Nürnberg</a:t>
            </a:r>
          </a:p>
          <a:p>
            <a:r>
              <a:rPr lang="de-DE" sz="2800" dirty="0">
                <a:latin typeface="Roboto Light" charset="0"/>
                <a:ea typeface="Roboto Light" charset="0"/>
                <a:cs typeface="Roboto Light" charset="0"/>
              </a:rPr>
              <a:t>Doktortitel an der ETH Zürich in Informatik</a:t>
            </a:r>
          </a:p>
          <a:p>
            <a:r>
              <a:rPr lang="de-DE" sz="2800" dirty="0">
                <a:latin typeface="Roboto Light" charset="0"/>
                <a:ea typeface="Roboto Light" charset="0"/>
                <a:cs typeface="Roboto Light" charset="0"/>
              </a:rPr>
              <a:t>MBA an der Stanford Graduate School </a:t>
            </a:r>
            <a:r>
              <a:rPr lang="de-DE" sz="2800" dirty="0" err="1">
                <a:latin typeface="Roboto Light" charset="0"/>
                <a:ea typeface="Roboto Light" charset="0"/>
                <a:cs typeface="Roboto Light" charset="0"/>
              </a:rPr>
              <a:t>for</a:t>
            </a:r>
            <a:r>
              <a:rPr lang="de-DE" sz="2800" dirty="0">
                <a:latin typeface="Roboto Light" charset="0"/>
                <a:ea typeface="Roboto Light" charset="0"/>
                <a:cs typeface="Roboto Light" charset="0"/>
              </a:rPr>
              <a:t> Business</a:t>
            </a:r>
          </a:p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1553029"/>
            <a:ext cx="3932237" cy="4315959"/>
          </a:xfrm>
        </p:spPr>
        <p:txBody>
          <a:bodyPr>
            <a:normAutofit/>
          </a:bodyPr>
          <a:lstStyle/>
          <a:p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13</a:t>
            </a:fld>
            <a:endParaRPr lang="de-DE"/>
          </a:p>
        </p:txBody>
      </p:sp>
      <p:pic>
        <p:nvPicPr>
          <p:cNvPr id="2050" name="Picture 2" descr="http://dirkriehle.com/wp-content/uploads/2009/05/riehle-256x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529" y="1977095"/>
            <a:ext cx="2903809" cy="29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39788" y="5149519"/>
            <a:ext cx="410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Quelle: 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  <a:hlinkClick r:id="rId4"/>
              </a:rPr>
              <a:t>http://dirkriehle.com/wp-content/uploads/</a:t>
            </a:r>
          </a:p>
          <a:p>
            <a:r>
              <a:rPr lang="de-DE" sz="1400" dirty="0">
                <a:latin typeface="Roboto Light" charset="0"/>
                <a:ea typeface="Roboto Light" charset="0"/>
                <a:cs typeface="Roboto Light" charset="0"/>
                <a:hlinkClick r:id="rId4"/>
              </a:rPr>
              <a:t>2009/05/riehle-256x256.jpg</a:t>
            </a:r>
            <a:endParaRPr lang="de-DE" sz="14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Prof. Dr. Dirk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Riehle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(Fortsetzung)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Forscht an Open und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Inner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Source Softwareentwicklung, agilen Softwareentwicklungsmethoden und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Continuous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Delivery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Gründer des Open Symposium/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OpenSym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Leitete die Open-Source-Forschungsgruppe des SAP Labs, LLC, in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Palo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Alto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6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380" y="4196377"/>
            <a:ext cx="2910468" cy="78969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627" y="1827548"/>
            <a:ext cx="2837391" cy="86886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43" y="5095397"/>
            <a:ext cx="3111191" cy="102110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85" y="1659556"/>
            <a:ext cx="1518278" cy="1518278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354" y="1659556"/>
            <a:ext cx="1638609" cy="1338067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740" y="2933869"/>
            <a:ext cx="3077737" cy="66126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793" y="1537941"/>
            <a:ext cx="1368115" cy="1683834"/>
          </a:xfrm>
          <a:prstGeom prst="rect">
            <a:avLst/>
          </a:prstGeom>
        </p:spPr>
      </p:pic>
      <p:pic>
        <p:nvPicPr>
          <p:cNvPr id="1026" name="Picture 2" descr="ttps://cdn1.unrealengine.com/UnrealTournament/3475636/com/epicgames/plugins/clientDownload/logo-epic-cb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279" y="3734378"/>
            <a:ext cx="1485052" cy="16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tps://upload.wikimedia.org/wikipedia/commons/thumb/e/e9/Crytek_logo.svg/2000px-Crytek_logo.svg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988" y="256398"/>
            <a:ext cx="3232127" cy="10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614" y="670542"/>
            <a:ext cx="3898588" cy="771149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04" y="439462"/>
            <a:ext cx="3538800" cy="576844"/>
          </a:xfrm>
          <a:prstGeom prst="rect">
            <a:avLst/>
          </a:prstGeom>
        </p:spPr>
      </p:pic>
      <p:pic>
        <p:nvPicPr>
          <p:cNvPr id="1036" name="Picture 12" descr="ttps://upload.wikimedia.org/wikipedia/commons/thumb/3/3c/Siemens_AG_logo.svg/799px-Siemens_AG_logo.svg.p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4844" y="3409572"/>
            <a:ext cx="3278458" cy="5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tps://upload.wikimedia.org/wikipedia/commons/thumb/1/13/Thyssenkrupp_AG_Logo_2015.svg/311px-Thyssenkru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5410" y="2658734"/>
            <a:ext cx="1773044" cy="13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tps://upload.wikimedia.org/wikipedia/de/thumb/7/7f/Deutsche_Telekom-Logo.svg/320px-Deutsche_Telekom-Lo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21" y="4026999"/>
            <a:ext cx="3048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953" y="5631558"/>
            <a:ext cx="3319808" cy="731880"/>
          </a:xfrm>
          <a:prstGeom prst="rect">
            <a:avLst/>
          </a:prstGeom>
        </p:spPr>
      </p:pic>
      <p:pic>
        <p:nvPicPr>
          <p:cNvPr id="1042" name="Picture 18" descr="ttps://upload.wikimedia.org/wikipedia/commons/thumb/5/59/SAP_2011_logo.svg/800px-SAP_2011_logo.svg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6851" y="5155453"/>
            <a:ext cx="2411749" cy="122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15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846127" y="2493276"/>
            <a:ext cx="8400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dirty="0">
                <a:latin typeface="Roboto Light" charset="0"/>
                <a:ea typeface="Roboto Light" charset="0"/>
                <a:cs typeface="Roboto Light" charset="0"/>
              </a:rPr>
              <a:t>Welche Firmen nutzen</a:t>
            </a:r>
            <a:br>
              <a:rPr lang="de-DE" sz="6000" dirty="0">
                <a:latin typeface="Roboto Light" charset="0"/>
                <a:ea typeface="Roboto Light" charset="0"/>
                <a:cs typeface="Roboto Light" charset="0"/>
              </a:rPr>
            </a:br>
            <a:r>
              <a:rPr lang="de-DE" sz="6000" dirty="0">
                <a:latin typeface="Roboto Light" charset="0"/>
                <a:ea typeface="Roboto Light" charset="0"/>
                <a:cs typeface="Roboto Light" charset="0"/>
              </a:rPr>
              <a:t>Open Source?</a:t>
            </a:r>
          </a:p>
        </p:txBody>
      </p:sp>
    </p:spTree>
    <p:extLst>
      <p:ext uri="{BB962C8B-B14F-4D97-AF65-F5344CB8AC3E}">
        <p14:creationId xmlns:p14="http://schemas.microsoft.com/office/powerpoint/2010/main" val="10512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254" y="397101"/>
            <a:ext cx="7077492" cy="595924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60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04" y="423799"/>
            <a:ext cx="5596277" cy="601040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17</a:t>
            </a:fld>
            <a:endParaRPr lang="de-DE"/>
          </a:p>
        </p:txBody>
      </p:sp>
      <p:pic>
        <p:nvPicPr>
          <p:cNvPr id="1028" name="Picture 4" descr="ttps://upload.wikimedia.org/wikipedia/commons/thumb/d/dc/Heartbleed.svg/856px-Heartbleed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457" y="654050"/>
            <a:ext cx="4638322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9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Open Source in 🇩🇪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2007: 59%, Anteil hat sich bis heute kaum geändert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2011: Gründung der Open Source Business Alliance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Alle DAX-Unternehmen nutzen Open Source Software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Kleine und mittelständische Unternehmen nutzen eher nicht Open Source Software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59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Open Source in 🇩🇪 (Fortsetzung)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i="1" dirty="0">
                <a:latin typeface="Roboto Light" charset="0"/>
                <a:ea typeface="Roboto Light" charset="0"/>
                <a:cs typeface="Roboto Light" charset="0"/>
              </a:rPr>
              <a:t>„Es ist kein einmaliger Aufwand. Nach der Umstellung müsste da jemand sein, der sich immer wieder um Bug-Fixes und Security-Patches kümmert. Jemand muss schauen, ob es Updates oder neue bessere Releases der Anwendungen gibt, ob die sich mit dem bestehenden System vertragen.“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Peter Ganten, Vorsitzender der OSBA, in einem Interview mit der Website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DataCenter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-Insider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39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724829"/>
            <a:ext cx="5181600" cy="5452134"/>
          </a:xfrm>
        </p:spPr>
        <p:txBody>
          <a:bodyPr/>
          <a:lstStyle/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Open Source Software</a:t>
            </a:r>
          </a:p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Freie Software</a:t>
            </a:r>
          </a:p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Abgrenzung zwischen Open Source und Freier Software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724829"/>
            <a:ext cx="5181600" cy="5452134"/>
          </a:xfrm>
        </p:spPr>
        <p:txBody>
          <a:bodyPr/>
          <a:lstStyle/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Sprecher: Prof. Dr. Dirk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Riehle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Vorteile &amp; Probleme</a:t>
            </a:r>
          </a:p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Open Source in 🇩🇪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7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20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955172" y="2367171"/>
            <a:ext cx="62816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>
                <a:latin typeface="Roboto Light" charset="0"/>
                <a:ea typeface="Roboto Light" charset="0"/>
                <a:cs typeface="Roboto Light" charset="0"/>
              </a:rPr>
              <a:t>Habt ihr Erfahrungen mit</a:t>
            </a:r>
          </a:p>
          <a:p>
            <a:pPr algn="ctr"/>
            <a:r>
              <a:rPr lang="de-DE" sz="4400" dirty="0">
                <a:latin typeface="Roboto Light" charset="0"/>
                <a:ea typeface="Roboto Light" charset="0"/>
                <a:cs typeface="Roboto Light" charset="0"/>
              </a:rPr>
              <a:t>Open Source Software</a:t>
            </a:r>
          </a:p>
          <a:p>
            <a:pPr algn="ctr"/>
            <a:r>
              <a:rPr lang="de-DE" sz="4400" dirty="0">
                <a:latin typeface="Roboto Light" charset="0"/>
                <a:ea typeface="Roboto Light" charset="0"/>
                <a:cs typeface="Roboto Light" charset="0"/>
              </a:rPr>
              <a:t>im Job gemacht?</a:t>
            </a:r>
          </a:p>
        </p:txBody>
      </p:sp>
      <p:pic>
        <p:nvPicPr>
          <p:cNvPr id="4" name="giph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4514" y="252658"/>
            <a:ext cx="4057966" cy="18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Weiterführende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Prechelt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, L.:</a:t>
            </a:r>
            <a:r>
              <a:rPr lang="de-DE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de-DE" b="1" dirty="0">
                <a:latin typeface="Roboto" charset="0"/>
                <a:ea typeface="Roboto" charset="0"/>
                <a:cs typeface="Roboto" charset="0"/>
              </a:rPr>
              <a:t>Open-Source-Entwicklungsprozesse 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(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2"/>
              </a:rPr>
              <a:t>https://www.inf.fu-berlin.de/inst/ag-se/teaching/V-SWT2-2017/21_opensource.pdf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)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Homepage der Open Source Initiative (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3"/>
              </a:rPr>
              <a:t>https://opensource.org/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)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Homepage der Free Software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Foundation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4"/>
              </a:rPr>
              <a:t>https://www.fsf.org/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)</a:t>
            </a:r>
          </a:p>
          <a:p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Choose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A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License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5"/>
              </a:rPr>
              <a:t>https://choosealicense.com/)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Übersicht der meistverwendeten Lizenzen (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6"/>
              </a:rPr>
              <a:t>https://www.blackducksoftware.com/top-open-source-licenses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)</a:t>
            </a:r>
          </a:p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189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Weiterführende Links (Fortsetzung)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Blog von Dirk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Riehle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: 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2"/>
              </a:rPr>
              <a:t>http://dirkriehle.com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Artikel zu Microsofts Open Source Bemühungen: 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3"/>
              </a:rPr>
              <a:t>http://www.zdnet.com/article/microsoft-the-open-source-company/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Homepage der OSBA: 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4"/>
              </a:rPr>
              <a:t>http://osb-alliance.de/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Open Source Studie Schweiz 2015: 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5"/>
              </a:rPr>
              <a:t>http://www.swissict.ch/fileadmin/customer/Publikationen/OSS-Studie2015.pdf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XKCD Comic zu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Heartbleed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: 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6"/>
              </a:rPr>
              <a:t>https://xkcd.com/1354/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544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Weitere 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2"/>
              </a:rPr>
              <a:t>https://www.gnu.org/licenses/license-list.html#NonFreeSoftwareLicenses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(zuletzt abgerufen am 29.11.2017)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3"/>
              </a:rPr>
              <a:t>https://www.heise.de/newsticker/meldung/ueber-die-Haelfte-der-deutschen-Unternehmen-nutzt-Open-Source-141250.html?open=mrw_channel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(zuletzt abgerufen am 29.11.2017)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4"/>
              </a:rPr>
              <a:t>http://www.cebit.de/de/news-trends/news/100-prozent-der-dax-30-unternehmen-nutzen-open-source-software-1408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(zuletzt abgerufen am 29.11.2017)</a:t>
            </a:r>
          </a:p>
          <a:p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402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Weitere Quellen (Fortsetzung)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2"/>
              </a:rPr>
              <a:t>https://www.heise.de/newsticker/meldung/ueber-die-Haelfte-der-deutschen-Unternehmen-nutzt-Open-Source-141250.html?open=mrw_channel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(zuletzt abgerufen am 29.11.2017)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3"/>
              </a:rPr>
              <a:t>http://www.cebit.de/de/news-trends/news/100-prozent-der-dax-30-unternehmen-nutzen-open-source-software-1408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(zuletzt abgerufen am 29.11.2017)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4"/>
              </a:rPr>
              <a:t>https://www.heise.de/ix/meldung/Studie-Mehrheit-der-Unternehmen-aus-der-IT-Branche-vertraut-auf-Open-Source-3218197.html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(zuletzt abgerufen am 29.11.2017)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4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Weitere Quellen (Fortsetzung)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2"/>
              </a:rPr>
              <a:t>https://www.heise.de/ix/meldung/Studie-Mehrheit-der-Unternehmen-aus-der-IT-Branche-vertraut-auf-Open-Source-3218197.html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(zuletzt abgerufen am 29.11.2017)</a:t>
            </a:r>
            <a:endParaRPr lang="de-DE" dirty="0">
              <a:latin typeface="Roboto Light" charset="0"/>
              <a:ea typeface="Roboto Light" charset="0"/>
              <a:cs typeface="Roboto Light" charset="0"/>
              <a:hlinkClick r:id="rId3"/>
            </a:endParaRP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  <a:hlinkClick r:id="rId3"/>
              </a:rPr>
              <a:t>https://www.datacenter-insider.de/warum-kleine-firmen-wenig-open-source-einsetzen-a-554055/</a:t>
            </a:r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 (zuletzt abgerufen am 29.11.2017)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93567" y="2921168"/>
            <a:ext cx="8404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>
                <a:latin typeface="Roboto Light" charset="0"/>
                <a:ea typeface="Roboto Light" charset="0"/>
                <a:cs typeface="Roboto Light" charset="0"/>
              </a:rPr>
              <a:t>Was heißt Open Source?</a:t>
            </a:r>
            <a:endParaRPr lang="de-DE" sz="60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63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06876" y="2364058"/>
            <a:ext cx="1088682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i="1" dirty="0">
                <a:latin typeface="Roboto Light" charset="0"/>
                <a:ea typeface="Roboto Light" charset="0"/>
                <a:cs typeface="Roboto Light" charset="0"/>
              </a:rPr>
              <a:t>"Open </a:t>
            </a:r>
            <a:r>
              <a:rPr lang="de-DE" sz="6000" i="1" dirty="0" err="1">
                <a:latin typeface="Roboto Light" charset="0"/>
                <a:ea typeface="Roboto Light" charset="0"/>
                <a:cs typeface="Roboto Light" charset="0"/>
              </a:rPr>
              <a:t>source</a:t>
            </a:r>
            <a:r>
              <a:rPr lang="de-DE" sz="60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6000" i="1" dirty="0" err="1">
                <a:latin typeface="Roboto Light" charset="0"/>
                <a:ea typeface="Roboto Light" charset="0"/>
                <a:cs typeface="Roboto Light" charset="0"/>
              </a:rPr>
              <a:t>doesn't</a:t>
            </a:r>
            <a:r>
              <a:rPr lang="de-DE" sz="6000" i="1" dirty="0">
                <a:latin typeface="Roboto Light" charset="0"/>
                <a:ea typeface="Roboto Light" charset="0"/>
                <a:cs typeface="Roboto Light" charset="0"/>
              </a:rPr>
              <a:t> just </a:t>
            </a:r>
            <a:r>
              <a:rPr lang="de-DE" sz="6000" i="1" dirty="0" err="1">
                <a:latin typeface="Roboto Light" charset="0"/>
                <a:ea typeface="Roboto Light" charset="0"/>
                <a:cs typeface="Roboto Light" charset="0"/>
              </a:rPr>
              <a:t>mean</a:t>
            </a:r>
            <a:endParaRPr lang="de-DE" sz="6000" i="1" dirty="0">
              <a:latin typeface="Roboto Light" charset="0"/>
              <a:ea typeface="Roboto Light" charset="0"/>
              <a:cs typeface="Roboto Light" charset="0"/>
            </a:endParaRPr>
          </a:p>
          <a:p>
            <a:pPr algn="ctr"/>
            <a:r>
              <a:rPr lang="de-DE" sz="6000" i="1" dirty="0" err="1">
                <a:latin typeface="Roboto Light" charset="0"/>
                <a:ea typeface="Roboto Light" charset="0"/>
                <a:cs typeface="Roboto Light" charset="0"/>
              </a:rPr>
              <a:t>access</a:t>
            </a:r>
            <a:r>
              <a:rPr lang="de-DE" sz="60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6000" i="1" dirty="0" err="1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de-DE" sz="60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6000" i="1" dirty="0" err="1">
                <a:latin typeface="Roboto Light" charset="0"/>
                <a:ea typeface="Roboto Light" charset="0"/>
                <a:cs typeface="Roboto Light" charset="0"/>
              </a:rPr>
              <a:t>the</a:t>
            </a:r>
            <a:r>
              <a:rPr lang="de-DE" sz="60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6000" i="1" dirty="0" err="1">
                <a:latin typeface="Roboto Light" charset="0"/>
                <a:ea typeface="Roboto Light" charset="0"/>
                <a:cs typeface="Roboto Light" charset="0"/>
              </a:rPr>
              <a:t>source</a:t>
            </a:r>
            <a:r>
              <a:rPr lang="de-DE" sz="60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6000" i="1" dirty="0" err="1">
                <a:latin typeface="Roboto Light" charset="0"/>
                <a:ea typeface="Roboto Light" charset="0"/>
                <a:cs typeface="Roboto Light" charset="0"/>
              </a:rPr>
              <a:t>code</a:t>
            </a:r>
            <a:r>
              <a:rPr lang="de-DE" sz="6000" i="1" dirty="0">
                <a:latin typeface="Roboto Light" charset="0"/>
                <a:ea typeface="Roboto Light" charset="0"/>
                <a:cs typeface="Roboto Light" charset="0"/>
              </a:rPr>
              <a:t>“</a:t>
            </a:r>
          </a:p>
          <a:p>
            <a:pPr algn="ctr"/>
            <a:endParaRPr lang="de-DE" sz="1400" dirty="0">
              <a:latin typeface="Roboto Light" charset="0"/>
              <a:ea typeface="Roboto Light" charset="0"/>
              <a:cs typeface="Roboto Light" charset="0"/>
            </a:endParaRPr>
          </a:p>
          <a:p>
            <a:pPr algn="ctr"/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Einleitung Open Source Definition der Open Source Initiative, 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  <a:hlinkClick r:id="rId2"/>
              </a:rPr>
              <a:t>https://opensource.org/osd-annotated</a:t>
            </a:r>
            <a:endParaRPr lang="de-DE" sz="1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29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Kriterien für Open Source Software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Für den Menschen lesbare und verständliche Form</a:t>
            </a:r>
          </a:p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Zehn Kriterien, u.a.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Die Lizenz darf niemanden daran hindern, die Software als Teil eines Programms weiterzugeben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Keine einzelnen Personen oder Gruppen dürfen diskriminiert werden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Keine einzelnen Forschungsfelder dürfen von der Verwendung ausgeschlossen werden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Die Lizenz darf nicht produktspezifisch sein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7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Lizenzen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Copyleft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Änderungen stehen unter derselben Lizenz wie Original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Unterschiede in Definition von „Änderung“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Private Änderungen sind immer erlaubt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Beispiele:</a:t>
            </a:r>
          </a:p>
          <a:p>
            <a:pPr lvl="2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GNU General Public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License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pPr lvl="2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GNU Lesser General Public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License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Liberal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Änderungen können auch unter anderer Lizenz stehen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Bedeutet auch unter proprietärer Lizenz</a:t>
            </a:r>
          </a:p>
          <a:p>
            <a:pPr lvl="1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Beispiele:</a:t>
            </a:r>
          </a:p>
          <a:p>
            <a:pPr lvl="2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MIT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License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pPr lvl="2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BSD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License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  <a:p>
            <a:pPr lvl="2"/>
            <a:r>
              <a:rPr lang="de-DE" dirty="0">
                <a:latin typeface="Roboto Light" charset="0"/>
                <a:ea typeface="Roboto Light" charset="0"/>
                <a:cs typeface="Roboto Light" charset="0"/>
              </a:rPr>
              <a:t>Apache </a:t>
            </a:r>
            <a:r>
              <a:rPr lang="de-DE" dirty="0" err="1">
                <a:latin typeface="Roboto Light" charset="0"/>
                <a:ea typeface="Roboto Light" charset="0"/>
                <a:cs typeface="Roboto Light" charset="0"/>
              </a:rPr>
              <a:t>License</a:t>
            </a:r>
            <a:endParaRPr lang="de-DE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7</a:t>
            </a:fld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616" y="775010"/>
            <a:ext cx="8492768" cy="5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69160" y="2921168"/>
            <a:ext cx="8053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latin typeface="Roboto Light" charset="0"/>
                <a:ea typeface="Roboto Light" charset="0"/>
                <a:cs typeface="Roboto Light" charset="0"/>
              </a:rPr>
              <a:t>Was ist </a:t>
            </a:r>
            <a:r>
              <a:rPr lang="de-DE" sz="6000">
                <a:latin typeface="Roboto Light" charset="0"/>
                <a:ea typeface="Roboto Light" charset="0"/>
                <a:cs typeface="Roboto Light" charset="0"/>
              </a:rPr>
              <a:t>Freie Software?</a:t>
            </a:r>
            <a:endParaRPr lang="de-DE" sz="60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59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6624" y="2090172"/>
            <a:ext cx="1159875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“The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word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‘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free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’ in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our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name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does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not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refer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price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;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it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refers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freedom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.</a:t>
            </a:r>
          </a:p>
          <a:p>
            <a:pPr algn="ctr"/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First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the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freedom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copy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a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program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and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redistribute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it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your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neighbors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,</a:t>
            </a:r>
          </a:p>
          <a:p>
            <a:pPr algn="ctr"/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so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that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they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can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use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it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as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well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as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you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.</a:t>
            </a:r>
          </a:p>
          <a:p>
            <a:pPr algn="ctr"/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Second,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the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freedom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change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a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program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,</a:t>
            </a:r>
          </a:p>
          <a:p>
            <a:pPr algn="ctr"/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so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that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you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can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control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it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instead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of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it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controlling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you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;</a:t>
            </a:r>
          </a:p>
          <a:p>
            <a:pPr algn="ctr"/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for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this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,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the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source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code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must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be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made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available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2800" i="1" dirty="0" err="1">
                <a:latin typeface="Roboto Light" charset="0"/>
                <a:ea typeface="Roboto Light" charset="0"/>
                <a:cs typeface="Roboto Light" charset="0"/>
              </a:rPr>
              <a:t>you</a:t>
            </a:r>
            <a:r>
              <a:rPr lang="de-DE" sz="2800" i="1" dirty="0">
                <a:latin typeface="Roboto Light" charset="0"/>
                <a:ea typeface="Roboto Light" charset="0"/>
                <a:cs typeface="Roboto Light" charset="0"/>
              </a:rPr>
              <a:t>.”</a:t>
            </a:r>
          </a:p>
          <a:p>
            <a:pPr algn="ctr"/>
            <a:endParaRPr lang="de-DE" sz="1400" dirty="0">
              <a:latin typeface="Roboto Light" charset="0"/>
              <a:ea typeface="Roboto Light" charset="0"/>
              <a:cs typeface="Roboto Light" charset="0"/>
            </a:endParaRPr>
          </a:p>
          <a:p>
            <a:pPr algn="ctr"/>
            <a:r>
              <a:rPr lang="de-DE" sz="1400" dirty="0" err="1">
                <a:latin typeface="Roboto Light" charset="0"/>
                <a:ea typeface="Roboto Light" charset="0"/>
                <a:cs typeface="Roboto Light" charset="0"/>
              </a:rPr>
              <a:t>Stallman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, R. M.: "</a:t>
            </a:r>
            <a:r>
              <a:rPr lang="de-DE" sz="1400" dirty="0" err="1">
                <a:latin typeface="Roboto Light" charset="0"/>
                <a:ea typeface="Roboto Light" charset="0"/>
                <a:cs typeface="Roboto Light" charset="0"/>
              </a:rPr>
              <a:t>What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1400" dirty="0" err="1">
                <a:latin typeface="Roboto Light" charset="0"/>
                <a:ea typeface="Roboto Light" charset="0"/>
                <a:cs typeface="Roboto Light" charset="0"/>
              </a:rPr>
              <a:t>is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de-DE" sz="1400" dirty="0" err="1">
                <a:latin typeface="Roboto Light" charset="0"/>
                <a:ea typeface="Roboto Light" charset="0"/>
                <a:cs typeface="Roboto Light" charset="0"/>
              </a:rPr>
              <a:t>the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 Free Software </a:t>
            </a:r>
            <a:r>
              <a:rPr lang="de-DE" sz="1400" dirty="0" err="1">
                <a:latin typeface="Roboto Light" charset="0"/>
                <a:ea typeface="Roboto Light" charset="0"/>
                <a:cs typeface="Roboto Light" charset="0"/>
              </a:rPr>
              <a:t>Foundation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?" erschienen in </a:t>
            </a:r>
            <a:r>
              <a:rPr lang="de-DE" sz="1400" dirty="0" err="1">
                <a:latin typeface="Roboto Light" charset="0"/>
                <a:ea typeface="Roboto Light" charset="0"/>
                <a:cs typeface="Roboto Light" charset="0"/>
              </a:rPr>
              <a:t>GNU's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 Bulletin Volume 1 </a:t>
            </a:r>
            <a:r>
              <a:rPr lang="de-DE" sz="1400" dirty="0" err="1">
                <a:latin typeface="Roboto Light" charset="0"/>
                <a:ea typeface="Roboto Light" charset="0"/>
                <a:cs typeface="Roboto Light" charset="0"/>
              </a:rPr>
              <a:t>No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. 1, S.8,</a:t>
            </a:r>
          </a:p>
          <a:p>
            <a:pPr algn="ctr"/>
            <a:r>
              <a:rPr lang="de-DE" sz="1400" dirty="0">
                <a:latin typeface="Roboto Light" charset="0"/>
                <a:ea typeface="Roboto Light" charset="0"/>
                <a:cs typeface="Roboto Light" charset="0"/>
                <a:hlinkClick r:id="rId2"/>
              </a:rPr>
              <a:t>https://www.gnu.org/bulletins/bull1.txt</a:t>
            </a:r>
            <a:r>
              <a:rPr lang="de-DE" sz="1400" dirty="0">
                <a:latin typeface="Roboto Light" charset="0"/>
                <a:ea typeface="Roboto Light" charset="0"/>
                <a:cs typeface="Roboto Light" charset="0"/>
              </a:rPr>
              <a:t> (zuletzt abgerufen am 26.11.2017)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2688-A501-0144-829A-C7C201CF411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98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1208</Words>
  <Application>Microsoft Macintosh PowerPoint</Application>
  <PresentationFormat>Breitbild</PresentationFormat>
  <Paragraphs>148</Paragraphs>
  <Slides>25</Slides>
  <Notes>5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Roboto Light</vt:lpstr>
      <vt:lpstr>Office-Design</vt:lpstr>
      <vt:lpstr>Wie hilft Open Source der deutschen Wirtschaft?</vt:lpstr>
      <vt:lpstr>PowerPoint-Präsentation</vt:lpstr>
      <vt:lpstr>PowerPoint-Präsentation</vt:lpstr>
      <vt:lpstr>PowerPoint-Präsentation</vt:lpstr>
      <vt:lpstr>Kriterien für Open Source Software</vt:lpstr>
      <vt:lpstr>Lizenzen</vt:lpstr>
      <vt:lpstr>PowerPoint-Präsentation</vt:lpstr>
      <vt:lpstr>PowerPoint-Präsentation</vt:lpstr>
      <vt:lpstr>PowerPoint-Präsentation</vt:lpstr>
      <vt:lpstr>Vier Freiheiten</vt:lpstr>
      <vt:lpstr>PowerPoint-Präsentation</vt:lpstr>
      <vt:lpstr>PowerPoint-Präsentation</vt:lpstr>
      <vt:lpstr>Prof. Dr. Dirk Riehle</vt:lpstr>
      <vt:lpstr>Prof. Dr. Dirk Riehle (Fortsetzung)</vt:lpstr>
      <vt:lpstr>PowerPoint-Präsentation</vt:lpstr>
      <vt:lpstr>PowerPoint-Präsentation</vt:lpstr>
      <vt:lpstr>PowerPoint-Präsentation</vt:lpstr>
      <vt:lpstr>Open Source in 🇩🇪</vt:lpstr>
      <vt:lpstr>Open Source in 🇩🇪 (Fortsetzung)</vt:lpstr>
      <vt:lpstr>PowerPoint-Präsentation</vt:lpstr>
      <vt:lpstr>Weiterführende Links</vt:lpstr>
      <vt:lpstr>Weiterführende Links (Fortsetzung)</vt:lpstr>
      <vt:lpstr>Weitere Quellen</vt:lpstr>
      <vt:lpstr>Weitere Quellen (Fortsetzung)</vt:lpstr>
      <vt:lpstr>Weitere Quellen (Fortsetzung)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Konstantin Bork</dc:creator>
  <cp:lastModifiedBy>Konstantin Bork</cp:lastModifiedBy>
  <cp:revision>119</cp:revision>
  <dcterms:created xsi:type="dcterms:W3CDTF">2017-11-23T13:33:02Z</dcterms:created>
  <dcterms:modified xsi:type="dcterms:W3CDTF">2019-04-22T14:21:47Z</dcterms:modified>
</cp:coreProperties>
</file>